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1249" r:id="rId2"/>
    <p:sldId id="1205" r:id="rId3"/>
    <p:sldId id="1246" r:id="rId4"/>
    <p:sldId id="1206" r:id="rId5"/>
    <p:sldId id="1248" r:id="rId6"/>
    <p:sldId id="1207" r:id="rId7"/>
    <p:sldId id="1208" r:id="rId8"/>
    <p:sldId id="1209" r:id="rId9"/>
    <p:sldId id="1210" r:id="rId10"/>
    <p:sldId id="1211" r:id="rId11"/>
    <p:sldId id="1247" r:id="rId12"/>
    <p:sldId id="1212" r:id="rId13"/>
    <p:sldId id="1213" r:id="rId14"/>
    <p:sldId id="1214" r:id="rId15"/>
    <p:sldId id="1215" r:id="rId16"/>
    <p:sldId id="1216" r:id="rId17"/>
    <p:sldId id="1217" r:id="rId18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FF"/>
    <a:srgbClr val="85AEFF"/>
    <a:srgbClr val="6DE850"/>
    <a:srgbClr val="FFFF00"/>
    <a:srgbClr val="FFFF5F"/>
    <a:srgbClr val="996633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howGuides="1">
      <p:cViewPr>
        <p:scale>
          <a:sx n="100" d="100"/>
          <a:sy n="100" d="100"/>
        </p:scale>
        <p:origin x="-1428" y="-318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1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fld id="{79F4381A-F24B-4EB0-9653-9FC2C68122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>
                <a:latin typeface="Times New Roman" pitchFamily="18" charset="0"/>
              </a:defRPr>
            </a:lvl1pPr>
          </a:lstStyle>
          <a:p>
            <a:fld id="{C5AA1E08-F93D-4DDE-9296-AB3253187D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A8A39-39C5-49C4-AD99-0957F29C07C4}" type="slidenum">
              <a:rPr lang="en-US"/>
              <a:pPr/>
              <a:t>13</a:t>
            </a:fld>
            <a:endParaRPr lang="en-US"/>
          </a:p>
        </p:txBody>
      </p:sp>
      <p:sp>
        <p:nvSpPr>
          <p:cNvPr id="1257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45363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8C725E-8E89-48A0-A091-8F4E76B8AC8E}" type="datetime1">
              <a:rPr lang="en-US"/>
              <a:pPr/>
              <a:t>3/4/2012</a:t>
            </a:fld>
            <a:endParaRPr lang="de-DE"/>
          </a:p>
        </p:txBody>
      </p:sp>
      <p:sp>
        <p:nvSpPr>
          <p:cNvPr id="4536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Introduction to Mobile Robotics</a:t>
            </a:r>
          </a:p>
        </p:txBody>
      </p:sp>
      <p:sp>
        <p:nvSpPr>
          <p:cNvPr id="453639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5103A3-7C6C-469C-99CD-A7A2A3680A0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A338C67-0F1C-472C-BE72-30CD56AA7DAB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4D76-D078-4CD7-9E97-857B0F4E1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91902B5-40C4-4747-87F8-75F897B90FF8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7B5F2-8C66-4624-A5C2-634571773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741A2C4-CE8C-4106-8C87-AA1A1A753BEC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7F025-6DB2-4D9C-9C6F-490A273CD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79BD762-CD64-4BDC-BD72-5E757EB87AD4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44827-D0C3-4ABF-833F-061DB7149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3033CD6-8C70-4527-B1E7-9FAFA500860F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6CD28-28BC-4E52-A5A9-7DCBDEB9A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6ACD572-8965-4DB9-AB40-A218E75F22C5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0813A-B536-4E7C-B58A-D32761A790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5B4AA47-4B9B-454E-9A0B-604681381022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18AC1-A47B-4865-A80A-C5CF56050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65435DA-D9B2-4DA3-9ECF-C35694CB3AA5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68AAF-3BA5-409E-AD85-96F53C14A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848B84F-72CB-4805-A637-EA859B876DB7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664B2-4D5B-4E71-943B-58555E9F5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F8A4226-AA68-4E8D-81AD-A1B7DC751E07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DD373-82FA-4DCD-A217-574560BED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fld id="{66123B52-AA90-442F-8B32-1D7D2F9B9969}" type="datetime1">
              <a:rPr lang="en-US"/>
              <a:pPr/>
              <a:t>3/4/2012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/>
            </a:lvl1pPr>
          </a:lstStyle>
          <a:p>
            <a:fld id="{2DA0CB26-B389-418D-9A29-EAE9F6618C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Extended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Day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1355" y="6237115"/>
            <a:ext cx="590911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with slides adapted from http://www.probabilistic-robotics.com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5434-E927-480D-84FE-8D8E0A44EEE5}" type="slidenum">
              <a:rPr lang="en-US"/>
              <a:pPr/>
              <a:t>10</a:t>
            </a:fld>
            <a:endParaRPr lang="en-US"/>
          </a:p>
        </p:txBody>
      </p:sp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(3)</a:t>
            </a:r>
          </a:p>
        </p:txBody>
      </p:sp>
      <p:pic>
        <p:nvPicPr>
          <p:cNvPr id="1254403" name="Picture 3" descr="ekf-li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5295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3.5 (b), p 62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Taylor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for f(x) infinitely differentiable around in a neighborhood 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multidimensional case, we need the matrix of first partial derivatives (the </a:t>
            </a:r>
            <a:r>
              <a:rPr lang="en-US" dirty="0" err="1" smtClean="0"/>
              <a:t>Jacobian</a:t>
            </a:r>
            <a:r>
              <a:rPr lang="en-US" dirty="0" smtClean="0"/>
              <a:t> matrix)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293314" name="Object 2"/>
          <p:cNvGraphicFramePr>
            <a:graphicFrameLocks noChangeAspect="1"/>
          </p:cNvGraphicFramePr>
          <p:nvPr/>
        </p:nvGraphicFramePr>
        <p:xfrm>
          <a:off x="1651000" y="2594155"/>
          <a:ext cx="5842000" cy="1270000"/>
        </p:xfrm>
        <a:graphic>
          <a:graphicData uri="http://schemas.openxmlformats.org/presentationml/2006/ole">
            <p:oleObj spid="_x0000_s1293314" name="Equation" r:id="rId3" imgW="2920680" imgH="6346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0585-C95B-4FD1-95A6-56A3E9135AFF}" type="slidenum">
              <a:rPr lang="en-US"/>
              <a:pPr/>
              <a:t>12</a:t>
            </a:fld>
            <a:endParaRPr lang="en-US"/>
          </a:p>
        </p:txBody>
      </p:sp>
      <p:sp>
        <p:nvSpPr>
          <p:cNvPr id="12554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Prediction: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Correction:</a:t>
            </a:r>
          </a:p>
        </p:txBody>
      </p:sp>
      <p:sp>
        <p:nvSpPr>
          <p:cNvPr id="125542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r>
              <a:rPr lang="en-US"/>
              <a:t>EKF Linearization: First Order Taylor Series Expansion</a:t>
            </a:r>
          </a:p>
        </p:txBody>
      </p:sp>
      <p:graphicFrame>
        <p:nvGraphicFramePr>
          <p:cNvPr id="1255428" name="Object 4"/>
          <p:cNvGraphicFramePr>
            <a:graphicFrameLocks noChangeAspect="1"/>
          </p:cNvGraphicFramePr>
          <p:nvPr/>
        </p:nvGraphicFramePr>
        <p:xfrm>
          <a:off x="996950" y="2097088"/>
          <a:ext cx="5457825" cy="1235075"/>
        </p:xfrm>
        <a:graphic>
          <a:graphicData uri="http://schemas.openxmlformats.org/presentationml/2006/ole">
            <p:oleObj spid="_x0000_s1255428" name="Equation" r:id="rId3" imgW="2920680" imgH="660240" progId="Equation.3">
              <p:embed/>
            </p:oleObj>
          </a:graphicData>
        </a:graphic>
      </p:graphicFrame>
      <p:graphicFrame>
        <p:nvGraphicFramePr>
          <p:cNvPr id="1255429" name="Object 5"/>
          <p:cNvGraphicFramePr>
            <a:graphicFrameLocks noChangeAspect="1"/>
          </p:cNvGraphicFramePr>
          <p:nvPr/>
        </p:nvGraphicFramePr>
        <p:xfrm>
          <a:off x="1073150" y="4430713"/>
          <a:ext cx="3608388" cy="1235075"/>
        </p:xfrm>
        <a:graphic>
          <a:graphicData uri="http://schemas.openxmlformats.org/presentationml/2006/ole">
            <p:oleObj spid="_x0000_s1255429" name="Equation" r:id="rId4" imgW="193032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DF06-1B64-4F63-AD43-A0337291E4BC}" type="slidenum">
              <a:rPr lang="en-US"/>
              <a:pPr/>
              <a:t>13</a:t>
            </a:fld>
            <a:endParaRPr lang="en-US"/>
          </a:p>
        </p:txBody>
      </p:sp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24863" cy="641350"/>
          </a:xfrm>
        </p:spPr>
        <p:txBody>
          <a:bodyPr/>
          <a:lstStyle/>
          <a:p>
            <a:r>
              <a:rPr lang="en-US"/>
              <a:t>EKF Algorithm 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17613"/>
            <a:ext cx="8532812" cy="479901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b="1">
                <a:solidFill>
                  <a:schemeClr val="folHlink"/>
                </a:solidFill>
              </a:rPr>
              <a:t>Extended_Kalman_filter</a:t>
            </a:r>
            <a:r>
              <a:rPr lang="en-US" sz="2000"/>
              <a:t>(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i="1" baseline="-25000"/>
              <a:t>t-1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i="1" baseline="-25000"/>
              <a:t>t-1</a:t>
            </a:r>
            <a:r>
              <a:rPr lang="en-US" sz="2000" i="1"/>
              <a:t>, u</a:t>
            </a:r>
            <a:r>
              <a:rPr lang="en-US" sz="2000" i="1" baseline="-25000"/>
              <a:t>t</a:t>
            </a:r>
            <a:r>
              <a:rPr lang="en-US" sz="2000" i="1"/>
              <a:t>, z</a:t>
            </a:r>
            <a:r>
              <a:rPr lang="en-US" sz="2000" i="1" baseline="-25000"/>
              <a:t>t</a:t>
            </a:r>
            <a:r>
              <a:rPr lang="en-US" sz="2000"/>
              <a:t>):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00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Prediction:</a:t>
            </a:r>
            <a:endParaRPr lang="en-US" sz="2400">
              <a:solidFill>
                <a:schemeClr val="folHlink"/>
              </a:solidFill>
            </a:endParaRP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</a:t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    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50000"/>
              </a:lnSpc>
              <a:buSzTx/>
              <a:buFontTx/>
              <a:buAutoNum type="arabicPeriod"/>
            </a:pPr>
            <a:r>
              <a:rPr lang="en-US" sz="2400"/>
              <a:t> </a:t>
            </a:r>
            <a:r>
              <a:rPr lang="en-US" sz="2400">
                <a:solidFill>
                  <a:schemeClr val="folHlink"/>
                </a:solidFill>
              </a:rPr>
              <a:t>Return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m</a:t>
            </a:r>
            <a:r>
              <a:rPr lang="en-US" sz="2400" i="1" baseline="-25000"/>
              <a:t>t</a:t>
            </a:r>
            <a:r>
              <a:rPr lang="en-US" sz="2400" i="1"/>
              <a:t>,</a:t>
            </a:r>
            <a:r>
              <a:rPr lang="en-US" sz="2400" i="1" baseline="-25000"/>
              <a:t> </a:t>
            </a:r>
            <a:r>
              <a:rPr lang="en-US" sz="2400">
                <a:latin typeface="Symbol" pitchFamily="18" charset="2"/>
              </a:rPr>
              <a:t>S</a:t>
            </a:r>
            <a:r>
              <a:rPr lang="en-US" sz="2400" i="1" baseline="-25000"/>
              <a:t>t</a:t>
            </a:r>
            <a:r>
              <a:rPr lang="en-US" sz="2400"/>
              <a:t>      </a:t>
            </a:r>
          </a:p>
        </p:txBody>
      </p:sp>
      <p:graphicFrame>
        <p:nvGraphicFramePr>
          <p:cNvPr id="1256452" name="Object 4"/>
          <p:cNvGraphicFramePr>
            <a:graphicFrameLocks noChangeAspect="1"/>
          </p:cNvGraphicFramePr>
          <p:nvPr/>
        </p:nvGraphicFramePr>
        <p:xfrm>
          <a:off x="1481138" y="2500313"/>
          <a:ext cx="1781175" cy="427037"/>
        </p:xfrm>
        <a:graphic>
          <a:graphicData uri="http://schemas.openxmlformats.org/presentationml/2006/ole">
            <p:oleObj spid="_x0000_s1256452" name="Equation" r:id="rId4" imgW="952200" imgH="228600" progId="Equation.3">
              <p:embed/>
            </p:oleObj>
          </a:graphicData>
        </a:graphic>
      </p:graphicFrame>
      <p:graphicFrame>
        <p:nvGraphicFramePr>
          <p:cNvPr id="1256453" name="Object 5"/>
          <p:cNvGraphicFramePr>
            <a:graphicFrameLocks noChangeAspect="1"/>
          </p:cNvGraphicFramePr>
          <p:nvPr/>
        </p:nvGraphicFramePr>
        <p:xfrm>
          <a:off x="1454150" y="2924175"/>
          <a:ext cx="2160588" cy="474663"/>
        </p:xfrm>
        <a:graphic>
          <a:graphicData uri="http://schemas.openxmlformats.org/presentationml/2006/ole">
            <p:oleObj spid="_x0000_s1256453" name="Equation" r:id="rId5" imgW="1155600" imgH="253800" progId="Equation.3">
              <p:embed/>
            </p:oleObj>
          </a:graphicData>
        </a:graphic>
      </p:graphicFrame>
      <p:graphicFrame>
        <p:nvGraphicFramePr>
          <p:cNvPr id="1256454" name="Object 6"/>
          <p:cNvGraphicFramePr>
            <a:graphicFrameLocks noChangeAspect="1"/>
          </p:cNvGraphicFramePr>
          <p:nvPr/>
        </p:nvGraphicFramePr>
        <p:xfrm>
          <a:off x="1333500" y="4029075"/>
          <a:ext cx="3205163" cy="474663"/>
        </p:xfrm>
        <a:graphic>
          <a:graphicData uri="http://schemas.openxmlformats.org/presentationml/2006/ole">
            <p:oleObj spid="_x0000_s1256454" name="Equation" r:id="rId6" imgW="1714320" imgH="253800" progId="Equation.3">
              <p:embed/>
            </p:oleObj>
          </a:graphicData>
        </a:graphic>
      </p:graphicFrame>
      <p:graphicFrame>
        <p:nvGraphicFramePr>
          <p:cNvPr id="1256455" name="Object 7"/>
          <p:cNvGraphicFramePr>
            <a:graphicFrameLocks noChangeAspect="1"/>
          </p:cNvGraphicFramePr>
          <p:nvPr/>
        </p:nvGraphicFramePr>
        <p:xfrm>
          <a:off x="1406525" y="4452938"/>
          <a:ext cx="2732088" cy="427037"/>
        </p:xfrm>
        <a:graphic>
          <a:graphicData uri="http://schemas.openxmlformats.org/presentationml/2006/ole">
            <p:oleObj spid="_x0000_s1256455" name="Equation" r:id="rId7" imgW="1460160" imgH="228600" progId="Equation.3">
              <p:embed/>
            </p:oleObj>
          </a:graphicData>
        </a:graphic>
      </p:graphicFrame>
      <p:graphicFrame>
        <p:nvGraphicFramePr>
          <p:cNvPr id="1256456" name="Object 8"/>
          <p:cNvGraphicFramePr>
            <a:graphicFrameLocks noChangeAspect="1"/>
          </p:cNvGraphicFramePr>
          <p:nvPr/>
        </p:nvGraphicFramePr>
        <p:xfrm>
          <a:off x="1435100" y="4857750"/>
          <a:ext cx="2066925" cy="474663"/>
        </p:xfrm>
        <a:graphic>
          <a:graphicData uri="http://schemas.openxmlformats.org/presentationml/2006/ole">
            <p:oleObj spid="_x0000_s1256456" name="Equation" r:id="rId8" imgW="1104840" imgH="253800" progId="Equation.3">
              <p:embed/>
            </p:oleObj>
          </a:graphicData>
        </a:graphic>
      </p:graphicFrame>
      <p:graphicFrame>
        <p:nvGraphicFramePr>
          <p:cNvPr id="1256457" name="Object 9"/>
          <p:cNvGraphicFramePr>
            <a:graphicFrameLocks noChangeAspect="1"/>
          </p:cNvGraphicFramePr>
          <p:nvPr/>
        </p:nvGraphicFramePr>
        <p:xfrm>
          <a:off x="5922963" y="5500688"/>
          <a:ext cx="1946275" cy="808037"/>
        </p:xfrm>
        <a:graphic>
          <a:graphicData uri="http://schemas.openxmlformats.org/presentationml/2006/ole">
            <p:oleObj spid="_x0000_s1256457" name="Equation" r:id="rId9" imgW="1041120" imgH="431640" progId="Equation.3">
              <p:embed/>
            </p:oleObj>
          </a:graphicData>
        </a:graphic>
      </p:graphicFrame>
      <p:graphicFrame>
        <p:nvGraphicFramePr>
          <p:cNvPr id="1256458" name="Object 10"/>
          <p:cNvGraphicFramePr>
            <a:graphicFrameLocks noChangeAspect="1"/>
          </p:cNvGraphicFramePr>
          <p:nvPr/>
        </p:nvGraphicFramePr>
        <p:xfrm>
          <a:off x="3881438" y="5510213"/>
          <a:ext cx="1495425" cy="808037"/>
        </p:xfrm>
        <a:graphic>
          <a:graphicData uri="http://schemas.openxmlformats.org/presentationml/2006/ole">
            <p:oleObj spid="_x0000_s1256458" name="Equation" r:id="rId10" imgW="799920" imgH="431640" progId="Equation.3">
              <p:embed/>
            </p:oleObj>
          </a:graphicData>
        </a:graphic>
      </p:graphicFrame>
      <p:graphicFrame>
        <p:nvGraphicFramePr>
          <p:cNvPr id="1256459" name="Object 11"/>
          <p:cNvGraphicFramePr>
            <a:graphicFrameLocks noChangeAspect="1"/>
          </p:cNvGraphicFramePr>
          <p:nvPr/>
        </p:nvGraphicFramePr>
        <p:xfrm>
          <a:off x="6030913" y="2476500"/>
          <a:ext cx="2017712" cy="474663"/>
        </p:xfrm>
        <a:graphic>
          <a:graphicData uri="http://schemas.openxmlformats.org/presentationml/2006/ole">
            <p:oleObj spid="_x0000_s1256459" name="Equation" r:id="rId11" imgW="1079280" imgH="253800" progId="Equation.3">
              <p:embed/>
            </p:oleObj>
          </a:graphicData>
        </a:graphic>
      </p:graphicFrame>
      <p:graphicFrame>
        <p:nvGraphicFramePr>
          <p:cNvPr id="1256460" name="Object 12"/>
          <p:cNvGraphicFramePr>
            <a:graphicFrameLocks noChangeAspect="1"/>
          </p:cNvGraphicFramePr>
          <p:nvPr/>
        </p:nvGraphicFramePr>
        <p:xfrm>
          <a:off x="6011863" y="2924175"/>
          <a:ext cx="2112962" cy="474663"/>
        </p:xfrm>
        <a:graphic>
          <a:graphicData uri="http://schemas.openxmlformats.org/presentationml/2006/ole">
            <p:oleObj spid="_x0000_s1256460" name="Equation" r:id="rId12" imgW="1130040" imgH="253800" progId="Equation.3">
              <p:embed/>
            </p:oleObj>
          </a:graphicData>
        </a:graphic>
      </p:graphicFrame>
      <p:graphicFrame>
        <p:nvGraphicFramePr>
          <p:cNvPr id="1256461" name="Object 13"/>
          <p:cNvGraphicFramePr>
            <a:graphicFrameLocks noChangeAspect="1"/>
          </p:cNvGraphicFramePr>
          <p:nvPr/>
        </p:nvGraphicFramePr>
        <p:xfrm>
          <a:off x="5949950" y="4029075"/>
          <a:ext cx="3040063" cy="474663"/>
        </p:xfrm>
        <a:graphic>
          <a:graphicData uri="http://schemas.openxmlformats.org/presentationml/2006/ole">
            <p:oleObj spid="_x0000_s1256461" name="Equation" r:id="rId13" imgW="1625400" imgH="253800" progId="Equation.3">
              <p:embed/>
            </p:oleObj>
          </a:graphicData>
        </a:graphic>
      </p:graphicFrame>
      <p:graphicFrame>
        <p:nvGraphicFramePr>
          <p:cNvPr id="1256462" name="Object 14"/>
          <p:cNvGraphicFramePr>
            <a:graphicFrameLocks noChangeAspect="1"/>
          </p:cNvGraphicFramePr>
          <p:nvPr/>
        </p:nvGraphicFramePr>
        <p:xfrm>
          <a:off x="5972175" y="4429125"/>
          <a:ext cx="2708275" cy="474663"/>
        </p:xfrm>
        <a:graphic>
          <a:graphicData uri="http://schemas.openxmlformats.org/presentationml/2006/ole">
            <p:oleObj spid="_x0000_s1256462" name="Equation" r:id="rId14" imgW="1447560" imgH="253800" progId="Equation.3">
              <p:embed/>
            </p:oleObj>
          </a:graphicData>
        </a:graphic>
      </p:graphicFrame>
      <p:graphicFrame>
        <p:nvGraphicFramePr>
          <p:cNvPr id="1256463" name="Object 15"/>
          <p:cNvGraphicFramePr>
            <a:graphicFrameLocks noChangeAspect="1"/>
          </p:cNvGraphicFramePr>
          <p:nvPr/>
        </p:nvGraphicFramePr>
        <p:xfrm>
          <a:off x="5992813" y="4857750"/>
          <a:ext cx="2019300" cy="474663"/>
        </p:xfrm>
        <a:graphic>
          <a:graphicData uri="http://schemas.openxmlformats.org/presentationml/2006/ole">
            <p:oleObj spid="_x0000_s1256463" name="Equation" r:id="rId15" imgW="1079280" imgH="253800" progId="Equation.3">
              <p:embed/>
            </p:oleObj>
          </a:graphicData>
        </a:graphic>
      </p:graphicFrame>
      <p:sp>
        <p:nvSpPr>
          <p:cNvPr id="1256464" name="Line 16"/>
          <p:cNvSpPr>
            <a:spLocks noChangeShapeType="1"/>
          </p:cNvSpPr>
          <p:nvPr/>
        </p:nvSpPr>
        <p:spPr bwMode="auto">
          <a:xfrm flipH="1">
            <a:off x="4848225" y="272415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5" name="Line 17"/>
          <p:cNvSpPr>
            <a:spLocks noChangeShapeType="1"/>
          </p:cNvSpPr>
          <p:nvPr/>
        </p:nvSpPr>
        <p:spPr bwMode="auto">
          <a:xfrm flipH="1">
            <a:off x="4848225" y="3190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6" name="Line 18"/>
          <p:cNvSpPr>
            <a:spLocks noChangeShapeType="1"/>
          </p:cNvSpPr>
          <p:nvPr/>
        </p:nvSpPr>
        <p:spPr bwMode="auto">
          <a:xfrm flipH="1">
            <a:off x="4924425" y="4333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7" name="Line 19"/>
          <p:cNvSpPr>
            <a:spLocks noChangeShapeType="1"/>
          </p:cNvSpPr>
          <p:nvPr/>
        </p:nvSpPr>
        <p:spPr bwMode="auto">
          <a:xfrm flipH="1">
            <a:off x="4933950" y="4714875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56468" name="Line 20"/>
          <p:cNvSpPr>
            <a:spLocks noChangeShapeType="1"/>
          </p:cNvSpPr>
          <p:nvPr/>
        </p:nvSpPr>
        <p:spPr bwMode="auto">
          <a:xfrm flipH="1">
            <a:off x="4914900" y="5143500"/>
            <a:ext cx="895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D7CF9-F2B1-4E25-8090-8171F7AF22F3}" type="slidenum">
              <a:rPr lang="en-US"/>
              <a:pPr/>
              <a:t>14</a:t>
            </a:fld>
            <a:endParaRPr lang="en-US"/>
          </a:p>
        </p:txBody>
      </p:sp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Localization</a:t>
            </a:r>
          </a:p>
        </p:txBody>
      </p:sp>
      <p:sp>
        <p:nvSpPr>
          <p:cNvPr id="125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894013"/>
            <a:ext cx="8410575" cy="3325812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Given</a:t>
            </a:r>
            <a:r>
              <a:rPr lang="en-US" sz="2400"/>
              <a:t> 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Map of the environment.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Sequence of sensor measurements.</a:t>
            </a:r>
            <a:endParaRPr lang="en-US" sz="2000" b="1">
              <a:solidFill>
                <a:schemeClr val="folHlink"/>
              </a:solidFill>
            </a:endParaRPr>
          </a:p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Wanted</a:t>
            </a:r>
            <a:endParaRPr lang="en-US" sz="2400"/>
          </a:p>
          <a:p>
            <a:pPr lvl="1">
              <a:spcBef>
                <a:spcPct val="10000"/>
              </a:spcBef>
            </a:pPr>
            <a:r>
              <a:rPr lang="en-US" sz="2000"/>
              <a:t>Estimate of the robot’s position.</a:t>
            </a:r>
          </a:p>
          <a:p>
            <a:pPr>
              <a:spcBef>
                <a:spcPct val="10000"/>
              </a:spcBef>
            </a:pPr>
            <a:r>
              <a:rPr lang="en-US" sz="2400" b="1">
                <a:solidFill>
                  <a:schemeClr val="folHlink"/>
                </a:solidFill>
              </a:rPr>
              <a:t>Problem classes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Position tracking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Global localization</a:t>
            </a:r>
          </a:p>
          <a:p>
            <a:pPr lvl="1">
              <a:spcBef>
                <a:spcPct val="10000"/>
              </a:spcBef>
            </a:pPr>
            <a:r>
              <a:rPr lang="en-US" sz="2000"/>
              <a:t>Kidnapped robot problem (recovery)</a:t>
            </a:r>
          </a:p>
        </p:txBody>
      </p:sp>
      <p:sp>
        <p:nvSpPr>
          <p:cNvPr id="1258500" name="Text Box 4"/>
          <p:cNvSpPr txBox="1">
            <a:spLocks noChangeArrowheads="1"/>
          </p:cNvSpPr>
          <p:nvPr/>
        </p:nvSpPr>
        <p:spPr bwMode="auto">
          <a:xfrm>
            <a:off x="936625" y="1247775"/>
            <a:ext cx="7515225" cy="1431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400"/>
              <a:t>“Using sensory information to locate the robot in its environment is the most fundamental problem to providing a mobile robot with autonomous capabilities.”                 [Cox ’91]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0AF8-995C-4101-BE01-BF76612BCD21}" type="slidenum">
              <a:rPr lang="en-US"/>
              <a:pPr/>
              <a:t>15</a:t>
            </a:fld>
            <a:endParaRPr lang="en-US"/>
          </a:p>
        </p:txBody>
      </p:sp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Landmark-based Localization</a:t>
            </a:r>
          </a:p>
        </p:txBody>
      </p:sp>
      <p:pic>
        <p:nvPicPr>
          <p:cNvPr id="1259523" name="Picture 3" descr="aib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5388" y="1798638"/>
            <a:ext cx="6629400" cy="357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F0DE-6B0F-4533-9FFE-7C06286F816B}" type="slidenum">
              <a:rPr lang="en-US"/>
              <a:pPr/>
              <a:t>16</a:t>
            </a:fld>
            <a:endParaRPr lang="en-US"/>
          </a:p>
        </p:txBody>
      </p:sp>
      <p:sp>
        <p:nvSpPr>
          <p:cNvPr id="1260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r>
              <a:rPr lang="en-US" sz="2400" b="1" dirty="0" err="1">
                <a:solidFill>
                  <a:schemeClr val="folHlink"/>
                </a:solidFill>
              </a:rPr>
              <a:t>EKF_localization</a:t>
            </a:r>
            <a:r>
              <a:rPr lang="en-US" sz="2400" b="1" dirty="0">
                <a:solidFill>
                  <a:schemeClr val="folHlink"/>
                </a:solidFill>
              </a:rPr>
              <a:t> </a:t>
            </a:r>
            <a:r>
              <a:rPr lang="en-US" sz="2000" dirty="0"/>
              <a:t>( </a:t>
            </a:r>
            <a:r>
              <a:rPr lang="en-US" sz="2000" dirty="0">
                <a:latin typeface="Symbol" pitchFamily="18" charset="2"/>
              </a:rPr>
              <a:t>m</a:t>
            </a:r>
            <a:r>
              <a:rPr lang="en-US" sz="2000" i="1" baseline="-25000" dirty="0"/>
              <a:t>t-1</a:t>
            </a:r>
            <a:r>
              <a:rPr lang="en-US" sz="2000" i="1" dirty="0"/>
              <a:t>,</a:t>
            </a:r>
            <a:r>
              <a:rPr lang="en-US" sz="2000" i="1" baseline="-25000" dirty="0"/>
              <a:t>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i="1" baseline="-25000" dirty="0"/>
              <a:t>t-1</a:t>
            </a:r>
            <a:r>
              <a:rPr lang="en-US" sz="2000" i="1" dirty="0"/>
              <a:t>, </a:t>
            </a:r>
            <a:r>
              <a:rPr lang="en-US" sz="2000" i="1" dirty="0" err="1"/>
              <a:t>u</a:t>
            </a:r>
            <a:r>
              <a:rPr lang="en-US" sz="2000" i="1" baseline="-25000" dirty="0" err="1"/>
              <a:t>t</a:t>
            </a:r>
            <a:r>
              <a:rPr lang="en-US" sz="2000" i="1" dirty="0"/>
              <a:t>, </a:t>
            </a:r>
            <a:r>
              <a:rPr lang="en-US" sz="2000" i="1" dirty="0" err="1"/>
              <a:t>z</a:t>
            </a:r>
            <a:r>
              <a:rPr lang="en-US" sz="2000" i="1" baseline="-25000" dirty="0" err="1"/>
              <a:t>t</a:t>
            </a:r>
            <a:r>
              <a:rPr lang="en-US" sz="2000" i="1" dirty="0"/>
              <a:t>,</a:t>
            </a:r>
            <a:r>
              <a:rPr lang="en-US" sz="2000" i="1" baseline="-25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):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Prediction:</a:t>
            </a:r>
          </a:p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endParaRPr lang="en-US" sz="1800" b="1" dirty="0">
              <a:latin typeface="Symbol" pitchFamily="18" charset="2"/>
            </a:endParaRPr>
          </a:p>
          <a:p>
            <a:pPr marL="609600" indent="-609600">
              <a:lnSpc>
                <a:spcPct val="80000"/>
              </a:lnSpc>
              <a:buSzTx/>
              <a:buFontTx/>
              <a:buAutoNum type="arabicPeriod"/>
            </a:pPr>
            <a:endParaRPr lang="en-US" sz="1800" b="1" dirty="0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000" dirty="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000" dirty="0"/>
              <a:t> </a:t>
            </a:r>
          </a:p>
        </p:txBody>
      </p:sp>
      <p:graphicFrame>
        <p:nvGraphicFramePr>
          <p:cNvPr id="1260547" name="Object 3"/>
          <p:cNvGraphicFramePr>
            <a:graphicFrameLocks noChangeAspect="1"/>
          </p:cNvGraphicFramePr>
          <p:nvPr/>
        </p:nvGraphicFramePr>
        <p:xfrm>
          <a:off x="1165225" y="5795963"/>
          <a:ext cx="1781175" cy="427037"/>
        </p:xfrm>
        <a:graphic>
          <a:graphicData uri="http://schemas.openxmlformats.org/presentationml/2006/ole">
            <p:oleObj spid="_x0000_s1260547" name="Equation" r:id="rId3" imgW="952200" imgH="228600" progId="Equation.3">
              <p:embed/>
            </p:oleObj>
          </a:graphicData>
        </a:graphic>
      </p:graphicFrame>
      <p:graphicFrame>
        <p:nvGraphicFramePr>
          <p:cNvPr id="1260548" name="Object 4"/>
          <p:cNvGraphicFramePr>
            <a:graphicFrameLocks noChangeAspect="1"/>
          </p:cNvGraphicFramePr>
          <p:nvPr/>
        </p:nvGraphicFramePr>
        <p:xfrm>
          <a:off x="1165225" y="6183313"/>
          <a:ext cx="2778125" cy="474662"/>
        </p:xfrm>
        <a:graphic>
          <a:graphicData uri="http://schemas.openxmlformats.org/presentationml/2006/ole">
            <p:oleObj spid="_x0000_s1260548" name="Equation" r:id="rId4" imgW="1485720" imgH="253800" progId="Equation.3">
              <p:embed/>
            </p:oleObj>
          </a:graphicData>
        </a:graphic>
      </p:graphicFrame>
      <p:graphicFrame>
        <p:nvGraphicFramePr>
          <p:cNvPr id="1260549" name="Object 5"/>
          <p:cNvGraphicFramePr>
            <a:graphicFrameLocks noChangeAspect="1"/>
          </p:cNvGraphicFramePr>
          <p:nvPr/>
        </p:nvGraphicFramePr>
        <p:xfrm>
          <a:off x="1060450" y="935038"/>
          <a:ext cx="4589463" cy="1893887"/>
        </p:xfrm>
        <a:graphic>
          <a:graphicData uri="http://schemas.openxmlformats.org/presentationml/2006/ole">
            <p:oleObj spid="_x0000_s1260549" name="Equation" r:id="rId5" imgW="3263760" imgH="1346040" progId="Equation.3">
              <p:embed/>
            </p:oleObj>
          </a:graphicData>
        </a:graphic>
      </p:graphicFrame>
      <p:graphicFrame>
        <p:nvGraphicFramePr>
          <p:cNvPr id="1260550" name="Object 6"/>
          <p:cNvGraphicFramePr>
            <a:graphicFrameLocks noChangeAspect="1"/>
          </p:cNvGraphicFramePr>
          <p:nvPr/>
        </p:nvGraphicFramePr>
        <p:xfrm>
          <a:off x="1165225" y="3068638"/>
          <a:ext cx="3308350" cy="1781175"/>
        </p:xfrm>
        <a:graphic>
          <a:graphicData uri="http://schemas.openxmlformats.org/presentationml/2006/ole">
            <p:oleObj spid="_x0000_s1260550" name="Equation" r:id="rId6" imgW="2361960" imgH="1269720" progId="Equation.3">
              <p:embed/>
            </p:oleObj>
          </a:graphicData>
        </a:graphic>
      </p:graphicFrame>
      <p:graphicFrame>
        <p:nvGraphicFramePr>
          <p:cNvPr id="1260551" name="Object 7"/>
          <p:cNvGraphicFramePr>
            <a:graphicFrameLocks noChangeAspect="1"/>
          </p:cNvGraphicFramePr>
          <p:nvPr/>
        </p:nvGraphicFramePr>
        <p:xfrm>
          <a:off x="1165225" y="4811713"/>
          <a:ext cx="4067175" cy="714375"/>
        </p:xfrm>
        <a:graphic>
          <a:graphicData uri="http://schemas.openxmlformats.org/presentationml/2006/ole">
            <p:oleObj spid="_x0000_s1260551" name="Equation" r:id="rId7" imgW="2895480" imgH="507960" progId="Equation.3">
              <p:embed/>
            </p:oleObj>
          </a:graphicData>
        </a:graphic>
      </p:graphicFrame>
      <p:sp>
        <p:nvSpPr>
          <p:cNvPr id="1260552" name="Text Box 8"/>
          <p:cNvSpPr txBox="1">
            <a:spLocks noChangeArrowheads="1"/>
          </p:cNvSpPr>
          <p:nvPr/>
        </p:nvSpPr>
        <p:spPr bwMode="auto">
          <a:xfrm>
            <a:off x="5641975" y="4908550"/>
            <a:ext cx="1792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Motion noise</a:t>
            </a:r>
          </a:p>
        </p:txBody>
      </p:sp>
      <p:sp>
        <p:nvSpPr>
          <p:cNvPr id="1260553" name="Text Box 9"/>
          <p:cNvSpPr txBox="1">
            <a:spLocks noChangeArrowheads="1"/>
          </p:cNvSpPr>
          <p:nvPr/>
        </p:nvSpPr>
        <p:spPr bwMode="auto">
          <a:xfrm>
            <a:off x="5594350" y="1698625"/>
            <a:ext cx="36290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g</a:t>
            </a:r>
            <a:r>
              <a:rPr lang="en-US" sz="2000"/>
              <a:t> w.r.t location</a:t>
            </a:r>
          </a:p>
        </p:txBody>
      </p:sp>
      <p:sp>
        <p:nvSpPr>
          <p:cNvPr id="1260554" name="Text Box 10"/>
          <p:cNvSpPr txBox="1">
            <a:spLocks noChangeArrowheads="1"/>
          </p:cNvSpPr>
          <p:nvPr/>
        </p:nvSpPr>
        <p:spPr bwMode="auto">
          <a:xfrm>
            <a:off x="5670550" y="581342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1260555" name="Text Box 11"/>
          <p:cNvSpPr txBox="1">
            <a:spLocks noChangeArrowheads="1"/>
          </p:cNvSpPr>
          <p:nvPr/>
        </p:nvSpPr>
        <p:spPr bwMode="auto">
          <a:xfrm>
            <a:off x="5670550" y="6203950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  <p:sp>
        <p:nvSpPr>
          <p:cNvPr id="1260556" name="Text Box 12"/>
          <p:cNvSpPr txBox="1">
            <a:spLocks noChangeArrowheads="1"/>
          </p:cNvSpPr>
          <p:nvPr/>
        </p:nvSpPr>
        <p:spPr bwMode="auto">
          <a:xfrm>
            <a:off x="5641975" y="3717925"/>
            <a:ext cx="35147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g</a:t>
            </a:r>
            <a:r>
              <a:rPr lang="en-US" sz="2000"/>
              <a:t> w.r.t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DB4-8321-4896-B305-1962A26CF71C}" type="slidenum">
              <a:rPr lang="en-US"/>
              <a:pPr/>
              <a:t>17</a:t>
            </a:fld>
            <a:endParaRPr lang="en-US"/>
          </a:p>
        </p:txBody>
      </p:sp>
      <p:sp>
        <p:nvSpPr>
          <p:cNvPr id="1261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r>
              <a:rPr lang="en-US" sz="2400" b="1">
                <a:solidFill>
                  <a:schemeClr val="folHlink"/>
                </a:solidFill>
              </a:rPr>
              <a:t>EKF_localization </a:t>
            </a:r>
            <a:r>
              <a:rPr lang="en-US" sz="2000"/>
              <a:t>( </a:t>
            </a:r>
            <a:r>
              <a:rPr lang="en-US" sz="2000">
                <a:latin typeface="Symbol" pitchFamily="18" charset="2"/>
              </a:rPr>
              <a:t>m</a:t>
            </a:r>
            <a:r>
              <a:rPr lang="en-US" sz="2000" i="1" baseline="-25000"/>
              <a:t>t-1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 i="1" baseline="-25000"/>
              <a:t>t-1</a:t>
            </a:r>
            <a:r>
              <a:rPr lang="en-US" sz="2000" i="1"/>
              <a:t>, u</a:t>
            </a:r>
            <a:r>
              <a:rPr lang="en-US" sz="2000" i="1" baseline="-25000"/>
              <a:t>t</a:t>
            </a:r>
            <a:r>
              <a:rPr lang="en-US" sz="2000" i="1"/>
              <a:t>, z</a:t>
            </a:r>
            <a:r>
              <a:rPr lang="en-US" sz="2000" i="1" baseline="-25000"/>
              <a:t>t</a:t>
            </a:r>
            <a:r>
              <a:rPr lang="en-US" sz="2000" i="1"/>
              <a:t>,</a:t>
            </a:r>
            <a:r>
              <a:rPr lang="en-US" sz="2000" i="1" baseline="-25000"/>
              <a:t> </a:t>
            </a:r>
            <a:r>
              <a:rPr lang="en-US" sz="2000" i="1"/>
              <a:t>m</a:t>
            </a:r>
            <a:r>
              <a:rPr lang="en-US" sz="2000"/>
              <a:t>):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 b="1"/>
              <a:t>Correction:</a:t>
            </a:r>
          </a:p>
          <a:p>
            <a:pPr marL="609600" indent="-609600">
              <a:lnSpc>
                <a:spcPct val="90000"/>
              </a:lnSpc>
              <a:buSzTx/>
              <a:buFontTx/>
              <a:buAutoNum type="arabicPeriod"/>
            </a:pPr>
            <a:endParaRPr lang="en-US" sz="2000" b="1">
              <a:latin typeface="Symbol" pitchFamily="18" charset="2"/>
            </a:endParaRP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  <a:p>
            <a:pPr marL="609600" indent="-609600">
              <a:lnSpc>
                <a:spcPct val="120000"/>
              </a:lnSpc>
              <a:buSzTx/>
              <a:buFontTx/>
              <a:buAutoNum type="arabicPeriod"/>
            </a:pPr>
            <a:r>
              <a:rPr lang="en-US" sz="2400"/>
              <a:t> </a:t>
            </a:r>
          </a:p>
        </p:txBody>
      </p:sp>
      <p:graphicFrame>
        <p:nvGraphicFramePr>
          <p:cNvPr id="1261571" name="Object 3"/>
          <p:cNvGraphicFramePr>
            <a:graphicFrameLocks noChangeAspect="1"/>
          </p:cNvGraphicFramePr>
          <p:nvPr/>
        </p:nvGraphicFramePr>
        <p:xfrm>
          <a:off x="1254125" y="5519738"/>
          <a:ext cx="2351088" cy="427037"/>
        </p:xfrm>
        <a:graphic>
          <a:graphicData uri="http://schemas.openxmlformats.org/presentationml/2006/ole">
            <p:oleObj spid="_x0000_s1261571" name="Equation" r:id="rId3" imgW="1257120" imgH="228600" progId="Equation.3">
              <p:embed/>
            </p:oleObj>
          </a:graphicData>
        </a:graphic>
      </p:graphicFrame>
      <p:graphicFrame>
        <p:nvGraphicFramePr>
          <p:cNvPr id="1261572" name="Object 4"/>
          <p:cNvGraphicFramePr>
            <a:graphicFrameLocks noChangeAspect="1"/>
          </p:cNvGraphicFramePr>
          <p:nvPr/>
        </p:nvGraphicFramePr>
        <p:xfrm>
          <a:off x="1254125" y="5992813"/>
          <a:ext cx="2041525" cy="474662"/>
        </p:xfrm>
        <a:graphic>
          <a:graphicData uri="http://schemas.openxmlformats.org/presentationml/2006/ole">
            <p:oleObj spid="_x0000_s1261572" name="Equation" r:id="rId4" imgW="1091880" imgH="253800" progId="Equation.3">
              <p:embed/>
            </p:oleObj>
          </a:graphicData>
        </a:graphic>
      </p:graphicFrame>
      <p:graphicFrame>
        <p:nvGraphicFramePr>
          <p:cNvPr id="1261573" name="Object 5"/>
          <p:cNvGraphicFramePr>
            <a:graphicFrameLocks noChangeAspect="1"/>
          </p:cNvGraphicFramePr>
          <p:nvPr/>
        </p:nvGraphicFramePr>
        <p:xfrm>
          <a:off x="1254125" y="2636838"/>
          <a:ext cx="4124325" cy="1250950"/>
        </p:xfrm>
        <a:graphic>
          <a:graphicData uri="http://schemas.openxmlformats.org/presentationml/2006/ole">
            <p:oleObj spid="_x0000_s1261573" name="Equation" r:id="rId5" imgW="2933640" imgH="888840" progId="Equation.3">
              <p:embed/>
            </p:oleObj>
          </a:graphicData>
        </a:graphic>
      </p:graphicFrame>
      <p:graphicFrame>
        <p:nvGraphicFramePr>
          <p:cNvPr id="1261574" name="Object 6"/>
          <p:cNvGraphicFramePr>
            <a:graphicFrameLocks noChangeAspect="1"/>
          </p:cNvGraphicFramePr>
          <p:nvPr/>
        </p:nvGraphicFramePr>
        <p:xfrm>
          <a:off x="1254125" y="1423988"/>
          <a:ext cx="3611563" cy="782637"/>
        </p:xfrm>
        <a:graphic>
          <a:graphicData uri="http://schemas.openxmlformats.org/presentationml/2006/ole">
            <p:oleObj spid="_x0000_s1261574" name="Equation" r:id="rId6" imgW="2577960" imgH="558720" progId="Equation.3">
              <p:embed/>
            </p:oleObj>
          </a:graphicData>
        </a:graphic>
      </p:graphicFrame>
      <p:graphicFrame>
        <p:nvGraphicFramePr>
          <p:cNvPr id="1261575" name="Object 7"/>
          <p:cNvGraphicFramePr>
            <a:graphicFrameLocks noChangeAspect="1"/>
          </p:cNvGraphicFramePr>
          <p:nvPr/>
        </p:nvGraphicFramePr>
        <p:xfrm>
          <a:off x="1254125" y="4465638"/>
          <a:ext cx="2162175" cy="473075"/>
        </p:xfrm>
        <a:graphic>
          <a:graphicData uri="http://schemas.openxmlformats.org/presentationml/2006/ole">
            <p:oleObj spid="_x0000_s1261575" name="Equation" r:id="rId7" imgW="1104840" imgH="241200" progId="Equation.3">
              <p:embed/>
            </p:oleObj>
          </a:graphicData>
        </a:graphic>
      </p:graphicFrame>
      <p:graphicFrame>
        <p:nvGraphicFramePr>
          <p:cNvPr id="1261576" name="Object 8"/>
          <p:cNvGraphicFramePr>
            <a:graphicFrameLocks noChangeAspect="1"/>
          </p:cNvGraphicFramePr>
          <p:nvPr/>
        </p:nvGraphicFramePr>
        <p:xfrm>
          <a:off x="1254125" y="4999038"/>
          <a:ext cx="1635125" cy="444500"/>
        </p:xfrm>
        <a:graphic>
          <a:graphicData uri="http://schemas.openxmlformats.org/presentationml/2006/ole">
            <p:oleObj spid="_x0000_s1261576" name="Equation" r:id="rId8" imgW="888840" imgH="241200" progId="Equation.3">
              <p:embed/>
            </p:oleObj>
          </a:graphicData>
        </a:graphic>
      </p:graphicFrame>
      <p:graphicFrame>
        <p:nvGraphicFramePr>
          <p:cNvPr id="1261577" name="Object 9"/>
          <p:cNvGraphicFramePr>
            <a:graphicFrameLocks noChangeAspect="1"/>
          </p:cNvGraphicFramePr>
          <p:nvPr/>
        </p:nvGraphicFramePr>
        <p:xfrm>
          <a:off x="1254125" y="3829050"/>
          <a:ext cx="1373188" cy="679450"/>
        </p:xfrm>
        <a:graphic>
          <a:graphicData uri="http://schemas.openxmlformats.org/presentationml/2006/ole">
            <p:oleObj spid="_x0000_s1261577" name="Equation" r:id="rId9" imgW="977760" imgH="482400" progId="Equation.3">
              <p:embed/>
            </p:oleObj>
          </a:graphicData>
        </a:graphic>
      </p:graphicFrame>
      <p:sp>
        <p:nvSpPr>
          <p:cNvPr id="1261578" name="Text Box 10"/>
          <p:cNvSpPr txBox="1">
            <a:spLocks noChangeArrowheads="1"/>
          </p:cNvSpPr>
          <p:nvPr/>
        </p:nvSpPr>
        <p:spPr bwMode="auto">
          <a:xfrm>
            <a:off x="5060950" y="1603375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1261579" name="Text Box 11"/>
          <p:cNvSpPr txBox="1">
            <a:spLocks noChangeArrowheads="1"/>
          </p:cNvSpPr>
          <p:nvPr/>
        </p:nvSpPr>
        <p:spPr bwMode="auto">
          <a:xfrm>
            <a:off x="5041900" y="4479925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1261580" name="Text Box 12"/>
          <p:cNvSpPr txBox="1">
            <a:spLocks noChangeArrowheads="1"/>
          </p:cNvSpPr>
          <p:nvPr/>
        </p:nvSpPr>
        <p:spPr bwMode="auto">
          <a:xfrm>
            <a:off x="5070475" y="4994275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1261581" name="Text Box 13"/>
          <p:cNvSpPr txBox="1">
            <a:spLocks noChangeArrowheads="1"/>
          </p:cNvSpPr>
          <p:nvPr/>
        </p:nvSpPr>
        <p:spPr bwMode="auto">
          <a:xfrm>
            <a:off x="5070475" y="5537200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1261582" name="Text Box 14"/>
          <p:cNvSpPr txBox="1">
            <a:spLocks noChangeArrowheads="1"/>
          </p:cNvSpPr>
          <p:nvPr/>
        </p:nvSpPr>
        <p:spPr bwMode="auto">
          <a:xfrm>
            <a:off x="5070475" y="60420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sp>
        <p:nvSpPr>
          <p:cNvPr id="1261583" name="Text Box 15"/>
          <p:cNvSpPr txBox="1">
            <a:spLocks noChangeArrowheads="1"/>
          </p:cNvSpPr>
          <p:nvPr/>
        </p:nvSpPr>
        <p:spPr bwMode="auto">
          <a:xfrm>
            <a:off x="5575300" y="2974975"/>
            <a:ext cx="36306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Jacobian of </a:t>
            </a:r>
            <a:r>
              <a:rPr lang="en-US" sz="2000" i="1"/>
              <a:t>h</a:t>
            </a:r>
            <a:r>
              <a:rPr lang="en-US" sz="2000"/>
              <a:t> w.r.t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BC24-87E6-422F-8AD3-9F1987F55DF7}" type="slidenum">
              <a:rPr lang="en-US"/>
              <a:pPr/>
              <a:t>2</a:t>
            </a:fld>
            <a:endParaRPr lang="en-US"/>
          </a:p>
        </p:txBody>
      </p:sp>
      <p:sp>
        <p:nvSpPr>
          <p:cNvPr id="124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Kalman Filter Summary</a:t>
            </a:r>
          </a:p>
        </p:txBody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>
                <a:solidFill>
                  <a:schemeClr val="folHlink"/>
                </a:solidFill>
              </a:rPr>
              <a:t>Highly efficient</a:t>
            </a:r>
            <a:r>
              <a:rPr lang="en-US"/>
              <a:t>: Polynomial in measurement dimensionality </a:t>
            </a:r>
            <a:r>
              <a:rPr lang="en-US" i="1"/>
              <a:t>k</a:t>
            </a:r>
            <a:r>
              <a:rPr lang="en-US"/>
              <a:t> and state dimensionality </a:t>
            </a:r>
            <a:r>
              <a:rPr lang="en-US" i="1"/>
              <a:t>n</a:t>
            </a:r>
            <a:r>
              <a:rPr lang="en-US"/>
              <a:t>: </a:t>
            </a:r>
            <a:br>
              <a:rPr lang="en-US"/>
            </a:br>
            <a:r>
              <a:rPr lang="en-US"/>
              <a:t>             </a:t>
            </a:r>
            <a:r>
              <a:rPr lang="en-US" i="1"/>
              <a:t>O(k</a:t>
            </a:r>
            <a:r>
              <a:rPr lang="en-US" i="1" baseline="30000"/>
              <a:t>2.376</a:t>
            </a:r>
            <a:r>
              <a:rPr lang="en-US" i="1"/>
              <a:t> + n</a:t>
            </a:r>
            <a:r>
              <a:rPr lang="en-US" i="1" baseline="30000"/>
              <a:t>2</a:t>
            </a:r>
            <a:r>
              <a:rPr lang="en-US" i="1"/>
              <a:t>)</a:t>
            </a:r>
            <a:r>
              <a:rPr lang="en-US"/>
              <a:t> </a:t>
            </a:r>
          </a:p>
          <a:p>
            <a:pPr>
              <a:spcBef>
                <a:spcPct val="10000"/>
              </a:spcBef>
            </a:pPr>
            <a:endParaRPr lang="en-US"/>
          </a:p>
          <a:p>
            <a:pPr>
              <a:spcBef>
                <a:spcPct val="10000"/>
              </a:spcBef>
            </a:pPr>
            <a:r>
              <a:rPr lang="en-US">
                <a:solidFill>
                  <a:schemeClr val="folHlink"/>
                </a:solidFill>
              </a:rPr>
              <a:t>Optimal for linear Gaussian systems</a:t>
            </a:r>
            <a:r>
              <a:rPr lang="en-US"/>
              <a:t>!</a:t>
            </a:r>
          </a:p>
          <a:p>
            <a:pPr>
              <a:spcBef>
                <a:spcPct val="10000"/>
              </a:spcBef>
            </a:pPr>
            <a:endParaRPr lang="en-US"/>
          </a:p>
          <a:p>
            <a:pPr>
              <a:spcBef>
                <a:spcPct val="10000"/>
              </a:spcBef>
            </a:pPr>
            <a:r>
              <a:rPr lang="en-US"/>
              <a:t>Most robotics systems are </a:t>
            </a:r>
            <a:r>
              <a:rPr lang="en-US">
                <a:solidFill>
                  <a:schemeClr val="folHlink"/>
                </a:solidFill>
              </a:rPr>
              <a:t>nonlinear</a:t>
            </a:r>
            <a:r>
              <a:rPr lang="en-US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Landmark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distance, bearing, and correspondence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F025-6DB2-4D9C-9C6F-490A273CDB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1371600" y="2543175"/>
          <a:ext cx="381000" cy="431800"/>
        </p:xfrm>
        <a:graphic>
          <a:graphicData uri="http://schemas.openxmlformats.org/presentationml/2006/ole">
            <p:oleObj spid="_x0000_s1292295" name="Equation" r:id="rId3" imgW="190440" imgH="215640" progId="Equation.3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2895600" y="3609975"/>
          <a:ext cx="254000" cy="355600"/>
        </p:xfrm>
        <a:graphic>
          <a:graphicData uri="http://schemas.openxmlformats.org/presentationml/2006/ole">
            <p:oleObj spid="_x0000_s1292296" name="Equation" r:id="rId4" imgW="126720" imgH="177480" progId="Equation.3">
              <p:embed/>
            </p:oleObj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28600" y="6289675"/>
          <a:ext cx="431800" cy="431800"/>
        </p:xfrm>
        <a:graphic>
          <a:graphicData uri="http://schemas.openxmlformats.org/presentationml/2006/ole">
            <p:oleObj spid="_x0000_s1292299" name="Equation" r:id="rId5" imgW="215640" imgH="21564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85800" y="6276975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>
            <a:off x="794" y="5590381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 rot="-2700000">
            <a:off x="1333500" y="2162175"/>
            <a:ext cx="3124200" cy="2133600"/>
            <a:chOff x="5029200" y="2057400"/>
            <a:chExt cx="3124200" cy="2133600"/>
          </a:xfrm>
        </p:grpSpPr>
        <p:sp>
          <p:nvSpPr>
            <p:cNvPr id="22" name="Rectangle 21"/>
            <p:cNvSpPr/>
            <p:nvPr/>
          </p:nvSpPr>
          <p:spPr>
            <a:xfrm>
              <a:off x="5029200" y="2971800"/>
              <a:ext cx="17526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5867400" y="3429000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>
              <a:off x="5182394" y="2742406"/>
              <a:ext cx="1371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51054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1054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172200" y="26670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172200" y="3962400"/>
              <a:ext cx="5334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7543800" y="3427412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>
            <a:off x="2667000" y="3989387"/>
            <a:ext cx="13716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8"/>
          <p:cNvGraphicFramePr>
            <a:graphicFrameLocks noChangeAspect="1"/>
          </p:cNvGraphicFramePr>
          <p:nvPr/>
        </p:nvGraphicFramePr>
        <p:xfrm>
          <a:off x="346075" y="3292475"/>
          <a:ext cx="1066800" cy="1422400"/>
        </p:xfrm>
        <a:graphic>
          <a:graphicData uri="http://schemas.openxmlformats.org/presentationml/2006/ole">
            <p:oleObj spid="_x0000_s1292300" name="Equation" r:id="rId6" imgW="533160" imgH="711000" progId="Equation.3">
              <p:embed/>
            </p:oleObj>
          </a:graphicData>
        </a:graphic>
      </p:graphicFrame>
      <p:sp>
        <p:nvSpPr>
          <p:cNvPr id="42" name="Oval 41"/>
          <p:cNvSpPr/>
          <p:nvPr/>
        </p:nvSpPr>
        <p:spPr>
          <a:xfrm>
            <a:off x="6772955" y="236647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2" idx="3"/>
          </p:cNvCxnSpPr>
          <p:nvPr/>
        </p:nvCxnSpPr>
        <p:spPr bwMode="auto">
          <a:xfrm flipV="1">
            <a:off x="2598730" y="2496552"/>
            <a:ext cx="4196543" cy="1463713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292302" name="Object 14"/>
          <p:cNvGraphicFramePr>
            <a:graphicFrameLocks noChangeAspect="1"/>
          </p:cNvGraphicFramePr>
          <p:nvPr/>
        </p:nvGraphicFramePr>
        <p:xfrm>
          <a:off x="7000640" y="1911100"/>
          <a:ext cx="863600" cy="965200"/>
        </p:xfrm>
        <a:graphic>
          <a:graphicData uri="http://schemas.openxmlformats.org/presentationml/2006/ole">
            <p:oleObj spid="_x0000_s1292302" name="Equation" r:id="rId7" imgW="431640" imgH="482400" progId="Equation.3">
              <p:embed/>
            </p:oleObj>
          </a:graphicData>
        </a:graphic>
      </p:graphicFrame>
      <p:graphicFrame>
        <p:nvGraphicFramePr>
          <p:cNvPr id="1292303" name="Object 15"/>
          <p:cNvGraphicFramePr>
            <a:graphicFrameLocks noChangeAspect="1"/>
          </p:cNvGraphicFramePr>
          <p:nvPr/>
        </p:nvGraphicFramePr>
        <p:xfrm>
          <a:off x="3509470" y="3022295"/>
          <a:ext cx="330200" cy="482600"/>
        </p:xfrm>
        <a:graphic>
          <a:graphicData uri="http://schemas.openxmlformats.org/presentationml/2006/ole">
            <p:oleObj spid="_x0000_s1292303" name="Equation" r:id="rId8" imgW="164880" imgH="241200" progId="Equation.3">
              <p:embed/>
            </p:oleObj>
          </a:graphicData>
        </a:graphic>
      </p:graphicFrame>
      <p:graphicFrame>
        <p:nvGraphicFramePr>
          <p:cNvPr id="1292304" name="Object 16"/>
          <p:cNvGraphicFramePr>
            <a:graphicFrameLocks noChangeAspect="1"/>
          </p:cNvGraphicFramePr>
          <p:nvPr/>
        </p:nvGraphicFramePr>
        <p:xfrm>
          <a:off x="4737100" y="2593975"/>
          <a:ext cx="304800" cy="482600"/>
        </p:xfrm>
        <a:graphic>
          <a:graphicData uri="http://schemas.openxmlformats.org/presentationml/2006/ole">
            <p:oleObj spid="_x0000_s1292304" name="Equation" r:id="rId9" imgW="152280" imgH="241200" progId="Equation.3">
              <p:embed/>
            </p:oleObj>
          </a:graphicData>
        </a:graphic>
      </p:graphicFrame>
      <p:graphicFrame>
        <p:nvGraphicFramePr>
          <p:cNvPr id="1292305" name="Object 17"/>
          <p:cNvGraphicFramePr>
            <a:graphicFrameLocks noChangeAspect="1"/>
          </p:cNvGraphicFramePr>
          <p:nvPr/>
        </p:nvGraphicFramePr>
        <p:xfrm>
          <a:off x="4572000" y="4339740"/>
          <a:ext cx="4191000" cy="1676400"/>
        </p:xfrm>
        <a:graphic>
          <a:graphicData uri="http://schemas.openxmlformats.org/presentationml/2006/ole">
            <p:oleObj spid="_x0000_s1292305" name="Equation" r:id="rId10" imgW="2095200" imgH="8380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C11A-5867-4F89-AE24-6DDC9CF2E349}" type="slidenum">
              <a:rPr lang="en-US"/>
              <a:pPr/>
              <a:t>4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Nonlinear Dynamic Systems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Most realistic robotic problems involve nonlinear functions</a:t>
            </a:r>
          </a:p>
        </p:txBody>
      </p:sp>
      <p:graphicFrame>
        <p:nvGraphicFramePr>
          <p:cNvPr id="1249284" name="Object 4"/>
          <p:cNvGraphicFramePr>
            <a:graphicFrameLocks noChangeAspect="1"/>
          </p:cNvGraphicFramePr>
          <p:nvPr/>
        </p:nvGraphicFramePr>
        <p:xfrm>
          <a:off x="1130300" y="2795588"/>
          <a:ext cx="2738438" cy="706437"/>
        </p:xfrm>
        <a:graphic>
          <a:graphicData uri="http://schemas.openxmlformats.org/presentationml/2006/ole">
            <p:oleObj spid="_x0000_s1249284" name="Equation" r:id="rId3" imgW="888840" imgH="228600" progId="Equation.3">
              <p:embed/>
            </p:oleObj>
          </a:graphicData>
        </a:graphic>
      </p:graphicFrame>
      <p:graphicFrame>
        <p:nvGraphicFramePr>
          <p:cNvPr id="1249285" name="Object 5"/>
          <p:cNvGraphicFramePr>
            <a:graphicFrameLocks noChangeAspect="1"/>
          </p:cNvGraphicFramePr>
          <p:nvPr/>
        </p:nvGraphicFramePr>
        <p:xfrm>
          <a:off x="1150938" y="4090988"/>
          <a:ext cx="1876425" cy="706437"/>
        </p:xfrm>
        <a:graphic>
          <a:graphicData uri="http://schemas.openxmlformats.org/presentationml/2006/ole">
            <p:oleObj spid="_x0000_s1249285" name="Equation" r:id="rId4" imgW="609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C11A-5867-4F89-AE24-6DDC9CF2E349}" type="slidenum">
              <a:rPr lang="en-US"/>
              <a:pPr/>
              <a:t>5</a:t>
            </a:fld>
            <a:endParaRPr lang="en-US"/>
          </a:p>
        </p:txBody>
      </p:sp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Nonlinear Dynamic Systems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localization with landmarks</a:t>
            </a:r>
            <a:endParaRPr lang="en-US" dirty="0"/>
          </a:p>
        </p:txBody>
      </p:sp>
      <p:graphicFrame>
        <p:nvGraphicFramePr>
          <p:cNvPr id="1294340" name="Object 2"/>
          <p:cNvGraphicFramePr>
            <a:graphicFrameLocks noChangeAspect="1"/>
          </p:cNvGraphicFramePr>
          <p:nvPr/>
        </p:nvGraphicFramePr>
        <p:xfrm>
          <a:off x="1996281" y="1986995"/>
          <a:ext cx="5151437" cy="2168525"/>
        </p:xfrm>
        <a:graphic>
          <a:graphicData uri="http://schemas.openxmlformats.org/presentationml/2006/ole">
            <p:oleObj spid="_x0000_s1294340" name="Equation" r:id="rId3" imgW="2234880" imgH="939600" progId="Equation.3">
              <p:embed/>
            </p:oleObj>
          </a:graphicData>
        </a:graphic>
      </p:graphicFrame>
      <p:graphicFrame>
        <p:nvGraphicFramePr>
          <p:cNvPr id="1294341" name="Object 5"/>
          <p:cNvGraphicFramePr>
            <a:graphicFrameLocks noChangeAspect="1"/>
          </p:cNvGraphicFramePr>
          <p:nvPr/>
        </p:nvGraphicFramePr>
        <p:xfrm>
          <a:off x="2222500" y="4415635"/>
          <a:ext cx="4699000" cy="1981200"/>
        </p:xfrm>
        <a:graphic>
          <a:graphicData uri="http://schemas.openxmlformats.org/presentationml/2006/ole">
            <p:oleObj spid="_x0000_s1294341" name="Equation" r:id="rId4" imgW="234936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7E5E5-1FBB-4F7A-8240-76430E80993A}" type="slidenum">
              <a:rPr lang="en-US"/>
              <a:pPr/>
              <a:t>6</a:t>
            </a:fld>
            <a:endParaRPr lang="en-US"/>
          </a:p>
        </p:txBody>
      </p:sp>
      <p:sp>
        <p:nvSpPr>
          <p:cNvPr id="125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2913"/>
            <a:ext cx="8424863" cy="579437"/>
          </a:xfrm>
        </p:spPr>
        <p:txBody>
          <a:bodyPr/>
          <a:lstStyle/>
          <a:p>
            <a:r>
              <a:rPr lang="en-US" sz="3200"/>
              <a:t>Linearity Assumption Revisited</a:t>
            </a:r>
          </a:p>
        </p:txBody>
      </p:sp>
      <p:pic>
        <p:nvPicPr>
          <p:cNvPr id="1250307" name="Picture 3" descr="ekf-linFu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0288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5295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3.3 (a), p 55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AE00-973B-4ACF-A26F-B5F2B68F617C}" type="slidenum">
              <a:rPr lang="en-US"/>
              <a:pPr/>
              <a:t>7</a:t>
            </a:fld>
            <a:endParaRPr lang="en-US"/>
          </a:p>
        </p:txBody>
      </p:sp>
      <p:sp>
        <p:nvSpPr>
          <p:cNvPr id="125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Non-linear Function</a:t>
            </a:r>
          </a:p>
        </p:txBody>
      </p:sp>
      <p:pic>
        <p:nvPicPr>
          <p:cNvPr id="1251331" name="Picture 3" descr="ekf-fun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6096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3.3 (b), p 55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D90B9-25E1-4351-BD58-499A4BE1916A}" type="slidenum">
              <a:rPr lang="en-US"/>
              <a:pPr/>
              <a:t>8</a:t>
            </a:fld>
            <a:endParaRPr lang="en-US"/>
          </a:p>
        </p:txBody>
      </p:sp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(1)</a:t>
            </a:r>
          </a:p>
        </p:txBody>
      </p:sp>
      <p:pic>
        <p:nvPicPr>
          <p:cNvPr id="1252355" name="Picture 3" descr="e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082895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3.4, p 57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345F-031D-4860-9492-DFA8C9355EA5}" type="slidenum">
              <a:rPr lang="en-US"/>
              <a:pPr/>
              <a:t>9</a:t>
            </a:fld>
            <a:endParaRPr lang="en-US"/>
          </a:p>
        </p:txBody>
      </p:sp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EKF Linearization (2) </a:t>
            </a:r>
          </a:p>
        </p:txBody>
      </p:sp>
      <p:pic>
        <p:nvPicPr>
          <p:cNvPr id="1253379" name="Picture 3" descr="ekf-l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9040" y="6161220"/>
            <a:ext cx="3752950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3.5 (a), p 62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98</TotalTime>
  <Words>303</Words>
  <Application>Microsoft Office PowerPoint</Application>
  <PresentationFormat>On-screen Show (4:3)</PresentationFormat>
  <Paragraphs>112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Times New Roman</vt:lpstr>
      <vt:lpstr>Verdana</vt:lpstr>
      <vt:lpstr>Wingdings</vt:lpstr>
      <vt:lpstr>Arial</vt:lpstr>
      <vt:lpstr>Symbol</vt:lpstr>
      <vt:lpstr>07-kalman</vt:lpstr>
      <vt:lpstr>Microsoft Equation 3.0</vt:lpstr>
      <vt:lpstr>Equation</vt:lpstr>
      <vt:lpstr>Extended Kalman Filter</vt:lpstr>
      <vt:lpstr>Kalman Filter Summary</vt:lpstr>
      <vt:lpstr>Landmark Measurements</vt:lpstr>
      <vt:lpstr>Nonlinear Dynamic Systems</vt:lpstr>
      <vt:lpstr>Nonlinear Dynamic Systems</vt:lpstr>
      <vt:lpstr>Linearity Assumption Revisited</vt:lpstr>
      <vt:lpstr>Non-linear Function</vt:lpstr>
      <vt:lpstr>EKF Linearization (1)</vt:lpstr>
      <vt:lpstr>EKF Linearization (2) </vt:lpstr>
      <vt:lpstr>EKF Linearization (3)</vt:lpstr>
      <vt:lpstr>Taylor Series</vt:lpstr>
      <vt:lpstr>EKF Linearization: First Order Taylor Series Expansion</vt:lpstr>
      <vt:lpstr>EKF Algorithm </vt:lpstr>
      <vt:lpstr>Localization</vt:lpstr>
      <vt:lpstr>Landmark-based Localization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</cp:lastModifiedBy>
  <cp:revision>65</cp:revision>
  <dcterms:created xsi:type="dcterms:W3CDTF">2005-01-19T23:33:42Z</dcterms:created>
  <dcterms:modified xsi:type="dcterms:W3CDTF">2012-03-05T05:27:02Z</dcterms:modified>
</cp:coreProperties>
</file>